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289" r:id="rId7"/>
    <p:sldId id="299" r:id="rId8"/>
    <p:sldId id="300" r:id="rId9"/>
    <p:sldId id="29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F7B17A-EB8D-0D58-F313-417B373BC89A}" v="70" dt="2025-10-12T17:25:28.788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5646" autoAdjust="0"/>
  </p:normalViewPr>
  <p:slideViewPr>
    <p:cSldViewPr snapToGrid="0">
      <p:cViewPr>
        <p:scale>
          <a:sx n="100" d="100"/>
          <a:sy n="100" d="100"/>
        </p:scale>
        <p:origin x="-1238" y="-115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10/12/2025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10/12/2025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793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215A8-DDEA-63B7-A878-497665147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7F6E33-FE0B-E2F3-15A8-FB6C553A30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4F22FA-3832-1E8B-07ED-0F5A438E4E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46FCE8-9942-C168-960F-D279E08FD6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423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84B04E-B8AF-FF49-615A-E748F8DEF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774A2A-17C2-FE20-0726-C5CF6649E5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45125D-1941-CE0D-088E-16F4B320F7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8D2C20-6535-BF78-8A0D-CC1E2A2CED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9478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08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mart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7200"/>
            <a:ext cx="9692640" cy="137160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45E425B-455F-127B-1647-045FD094F15D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1167493" y="2087561"/>
            <a:ext cx="2693306" cy="389054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2000">
                <a:latin typeface="+mn-lt"/>
              </a:defRPr>
            </a:lvl2pPr>
            <a:lvl3pPr marL="914400" indent="0">
              <a:buNone/>
              <a:defRPr sz="2000">
                <a:latin typeface="+mn-lt"/>
              </a:defRPr>
            </a:lvl3pPr>
            <a:lvl4pPr marL="1371600" indent="0">
              <a:buNone/>
              <a:defRPr sz="2000">
                <a:latin typeface="+mn-lt"/>
              </a:defRPr>
            </a:lvl4pPr>
            <a:lvl5pPr marL="1828800" indent="0">
              <a:buNone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16400" y="2087563"/>
            <a:ext cx="6730274" cy="389054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09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9F46B00-4AE8-52A2-6926-FC2F5DD1F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2364" y="0"/>
            <a:ext cx="12194364" cy="6858000"/>
            <a:chOff x="-2364" y="0"/>
            <a:chExt cx="12194364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rot="5400000">
              <a:off x="8580896" y="0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>
              <a:off x="-2364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2587417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9489" y="457199"/>
            <a:ext cx="5943599" cy="192024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BBDFA0C-B372-969D-6C8A-F664A4BF8D41}"/>
              </a:ext>
            </a:extLst>
          </p:cNvPr>
          <p:cNvSpPr>
            <a:spLocks noGrp="1" noChangeAspect="1"/>
          </p:cNvSpPr>
          <p:nvPr>
            <p:ph idx="17" hasCustomPrompt="1"/>
          </p:nvPr>
        </p:nvSpPr>
        <p:spPr>
          <a:xfrm>
            <a:off x="823108" y="640080"/>
            <a:ext cx="4297680" cy="4297680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347663" indent="0" algn="ctr">
              <a:buFont typeface="Arial" panose="020B0604020202020204" pitchFamily="34" charset="0"/>
              <a:buNone/>
              <a:defRPr sz="2000">
                <a:latin typeface="+mn-lt"/>
              </a:defRPr>
            </a:lvl2pPr>
            <a:lvl3pPr marL="6858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3pPr>
            <a:lvl4pPr marL="9144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4pPr>
            <a:lvl5pPr marL="11430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8D2CC-EE75-85FA-1577-88C0BEC7B10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5549490" y="2706369"/>
            <a:ext cx="5943600" cy="3383279"/>
          </a:xfrm>
        </p:spPr>
        <p:txBody>
          <a:bodyPr>
            <a:normAutofit/>
          </a:bodyPr>
          <a:lstStyle>
            <a:lvl1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146304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5656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71600"/>
            <a:ext cx="5486400" cy="4114800"/>
          </a:xfrm>
        </p:spPr>
        <p:txBody>
          <a:bodyPr anchor="ctr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124234B-E1C4-2616-9993-A23142AA69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83438" y="1168400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266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0" y="457200"/>
            <a:ext cx="5120640" cy="3200400"/>
          </a:xfrm>
        </p:spPr>
        <p:txBody>
          <a:bodyPr anchor="b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63DBBF-E63D-81E5-E7CE-32F6F2C2F9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943598" y="3657600"/>
            <a:ext cx="5120640" cy="1828800"/>
          </a:xfrm>
        </p:spPr>
        <p:txBody>
          <a:bodyPr anchor="t" anchorCtr="0"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64033732-ADA1-C540-7276-3FF5CDEF2C5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04238" y="1157224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856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and Image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208822" cy="6858002"/>
            <a:chOff x="0" y="0"/>
            <a:chExt cx="12208822" cy="685800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7200"/>
            <a:ext cx="10643508" cy="137160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07A1CF7-9B3B-E43E-830E-DAB65B608249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166088" y="2652713"/>
            <a:ext cx="5394959" cy="3436936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D976D8D6-3BDC-1908-3425-FEE3EEF51A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317920" y="1447800"/>
            <a:ext cx="4214010" cy="421401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03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74" r:id="rId4"/>
    <p:sldLayoutId id="2147483671" r:id="rId5"/>
    <p:sldLayoutId id="2147483659" r:id="rId6"/>
    <p:sldLayoutId id="2147483668" r:id="rId7"/>
    <p:sldLayoutId id="2147483669" r:id="rId8"/>
    <p:sldLayoutId id="2147483675" r:id="rId9"/>
    <p:sldLayoutId id="2147483677" r:id="rId10"/>
    <p:sldLayoutId id="2147483676" r:id="rId11"/>
    <p:sldLayoutId id="2147483661" r:id="rId12"/>
    <p:sldLayoutId id="2147483666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3" y="232913"/>
            <a:ext cx="7096933" cy="3830130"/>
          </a:xfrm>
        </p:spPr>
        <p:txBody>
          <a:bodyPr/>
          <a:lstStyle/>
          <a:p>
            <a:r>
              <a:rPr lang="en-US" b="0" dirty="0" err="1">
                <a:ea typeface="+mj-lt"/>
                <a:cs typeface="+mj-lt"/>
              </a:rPr>
              <a:t>Tăblițele</a:t>
            </a:r>
            <a:r>
              <a:rPr lang="en-US" b="0" dirty="0">
                <a:ea typeface="+mj-lt"/>
                <a:cs typeface="+mj-lt"/>
              </a:rPr>
              <a:t> de </a:t>
            </a:r>
            <a:r>
              <a:rPr lang="en-US" b="0" dirty="0" err="1">
                <a:ea typeface="+mj-lt"/>
                <a:cs typeface="+mj-lt"/>
              </a:rPr>
              <a:t>lut</a:t>
            </a:r>
            <a:r>
              <a:rPr lang="en-US" b="0" dirty="0">
                <a:ea typeface="+mj-lt"/>
                <a:cs typeface="+mj-lt"/>
              </a:rPr>
              <a:t> </a:t>
            </a:r>
            <a:r>
              <a:rPr lang="en-US" b="0" dirty="0" err="1">
                <a:ea typeface="+mj-lt"/>
                <a:cs typeface="+mj-lt"/>
              </a:rPr>
              <a:t>în</a:t>
            </a:r>
            <a:r>
              <a:rPr lang="en-US" b="0" dirty="0">
                <a:ea typeface="+mj-lt"/>
                <a:cs typeface="+mj-lt"/>
              </a:rPr>
              <a:t> Mesopotamia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4" y="102021"/>
            <a:ext cx="9779183" cy="174441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5" y="2017467"/>
            <a:ext cx="9779182" cy="33668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ea typeface="+mn-lt"/>
                <a:cs typeface="+mn-lt"/>
              </a:rPr>
              <a:t>Tăblițele</a:t>
            </a:r>
            <a:r>
              <a:rPr lang="en-US" dirty="0">
                <a:ea typeface="+mn-lt"/>
                <a:cs typeface="+mn-lt"/>
              </a:rPr>
              <a:t> de </a:t>
            </a:r>
            <a:r>
              <a:rPr lang="en-US" dirty="0" err="1">
                <a:ea typeface="+mn-lt"/>
                <a:cs typeface="+mn-lt"/>
              </a:rPr>
              <a:t>lut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în</a:t>
            </a:r>
            <a:r>
              <a:rPr lang="en-US" dirty="0">
                <a:ea typeface="+mn-lt"/>
                <a:cs typeface="+mn-lt"/>
              </a:rPr>
              <a:t> Mesopotamia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Cum </a:t>
            </a:r>
            <a:r>
              <a:rPr lang="en-US" dirty="0" err="1">
                <a:ea typeface="+mn-lt"/>
                <a:cs typeface="+mn-lt"/>
              </a:rPr>
              <a:t>erau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făcute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tăblițele</a:t>
            </a:r>
            <a:r>
              <a:rPr lang="en-US" dirty="0">
                <a:ea typeface="+mn-lt"/>
                <a:cs typeface="+mn-lt"/>
              </a:rPr>
              <a:t> de </a:t>
            </a:r>
            <a:r>
              <a:rPr lang="en-US" dirty="0" err="1">
                <a:ea typeface="+mn-lt"/>
                <a:cs typeface="+mn-lt"/>
              </a:rPr>
              <a:t>lut</a:t>
            </a:r>
            <a:endParaRPr lang="en-US" dirty="0" err="1"/>
          </a:p>
          <a:p>
            <a:r>
              <a:rPr lang="en-US" dirty="0" err="1">
                <a:ea typeface="+mn-lt"/>
                <a:cs typeface="+mn-lt"/>
              </a:rPr>
              <a:t>Evoluția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scrierii</a:t>
            </a:r>
            <a:r>
              <a:rPr lang="en-US" dirty="0">
                <a:ea typeface="+mn-lt"/>
                <a:cs typeface="+mn-lt"/>
              </a:rPr>
              <a:t> pe </a:t>
            </a:r>
            <a:r>
              <a:rPr lang="en-US" dirty="0" err="1">
                <a:ea typeface="+mn-lt"/>
                <a:cs typeface="+mn-lt"/>
              </a:rPr>
              <a:t>tăblițe</a:t>
            </a:r>
            <a:endParaRPr lang="en-US" dirty="0" err="1"/>
          </a:p>
          <a:p>
            <a:r>
              <a:rPr lang="en-US" dirty="0">
                <a:ea typeface="+mn-lt"/>
                <a:cs typeface="+mn-lt"/>
              </a:rPr>
              <a:t>De </a:t>
            </a:r>
            <a:r>
              <a:rPr lang="en-US" err="1">
                <a:ea typeface="+mn-lt"/>
                <a:cs typeface="+mn-lt"/>
              </a:rPr>
              <a:t>ce</a:t>
            </a:r>
            <a:r>
              <a:rPr lang="en-US" dirty="0">
                <a:ea typeface="+mn-lt"/>
                <a:cs typeface="+mn-lt"/>
              </a:rPr>
              <a:t> au </a:t>
            </a:r>
            <a:r>
              <a:rPr lang="en-US" err="1">
                <a:ea typeface="+mn-lt"/>
                <a:cs typeface="+mn-lt"/>
              </a:rPr>
              <a:t>fost</a:t>
            </a:r>
            <a:r>
              <a:rPr lang="en-US" dirty="0">
                <a:ea typeface="+mn-lt"/>
                <a:cs typeface="+mn-lt"/>
              </a:rPr>
              <a:t> create </a:t>
            </a:r>
            <a:r>
              <a:rPr lang="en-US" err="1">
                <a:ea typeface="+mn-lt"/>
                <a:cs typeface="+mn-lt"/>
              </a:rPr>
              <a:t>tăblițele</a:t>
            </a:r>
            <a:r>
              <a:rPr lang="en-US">
                <a:ea typeface="+mn-lt"/>
                <a:cs typeface="+mn-lt"/>
              </a:rPr>
              <a:t> de </a:t>
            </a:r>
            <a:r>
              <a:rPr lang="en-US" err="1">
                <a:ea typeface="+mn-lt"/>
                <a:cs typeface="+mn-lt"/>
              </a:rPr>
              <a:t>lut</a:t>
            </a:r>
            <a:endParaRPr lang="en-US" dirty="0" err="1">
              <a:ea typeface="+mn-lt"/>
              <a:cs typeface="+mn-lt"/>
            </a:endParaRPr>
          </a:p>
          <a:p>
            <a:r>
              <a:rPr lang="en-US" dirty="0" err="1">
                <a:ea typeface="+mn-lt"/>
                <a:cs typeface="+mn-lt"/>
              </a:rPr>
              <a:t>Studii</a:t>
            </a:r>
            <a:r>
              <a:rPr lang="en-US" dirty="0">
                <a:ea typeface="+mn-lt"/>
                <a:cs typeface="+mn-lt"/>
              </a:rPr>
              <a:t> de </a:t>
            </a:r>
            <a:r>
              <a:rPr lang="en-US" dirty="0" err="1">
                <a:ea typeface="+mn-lt"/>
                <a:cs typeface="+mn-lt"/>
              </a:rPr>
              <a:t>caz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reale</a:t>
            </a:r>
            <a:endParaRPr lang="en-US" dirty="0" err="1"/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r>
              <a:rPr lang="en-US" b="0" dirty="0" err="1">
                <a:ea typeface="+mj-lt"/>
                <a:cs typeface="+mj-lt"/>
              </a:rPr>
              <a:t>Tăblițele</a:t>
            </a:r>
            <a:r>
              <a:rPr lang="en-US" b="0" dirty="0">
                <a:ea typeface="+mj-lt"/>
                <a:cs typeface="+mj-lt"/>
              </a:rPr>
              <a:t> de </a:t>
            </a:r>
            <a:r>
              <a:rPr lang="en-US" b="0" dirty="0" err="1">
                <a:ea typeface="+mj-lt"/>
                <a:cs typeface="+mj-lt"/>
              </a:rPr>
              <a:t>lut</a:t>
            </a:r>
            <a:r>
              <a:rPr lang="en-US" b="0" dirty="0">
                <a:ea typeface="+mj-lt"/>
                <a:cs typeface="+mj-lt"/>
              </a:rPr>
              <a:t> </a:t>
            </a:r>
            <a:r>
              <a:rPr lang="en-US" b="0" dirty="0" err="1">
                <a:ea typeface="+mj-lt"/>
                <a:cs typeface="+mj-lt"/>
              </a:rPr>
              <a:t>în</a:t>
            </a:r>
            <a:r>
              <a:rPr lang="en-US" b="0" dirty="0">
                <a:ea typeface="+mj-lt"/>
                <a:cs typeface="+mj-lt"/>
              </a:rPr>
              <a:t> Mesopotamia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743C-9A64-6DD7-26EC-7870E2484D2F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166813" y="2652713"/>
            <a:ext cx="9780587" cy="3436937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83210"/>
            <a:r>
              <a:rPr lang="en-US" err="1">
                <a:ea typeface="+mn-lt"/>
                <a:cs typeface="+mn-lt"/>
              </a:rPr>
              <a:t>Primele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suporturi</a:t>
            </a:r>
            <a:r>
              <a:rPr lang="en-US">
                <a:ea typeface="+mn-lt"/>
                <a:cs typeface="+mn-lt"/>
              </a:rPr>
              <a:t> de scriere din istoria omenirii</a:t>
            </a:r>
            <a:endParaRPr lang="en-US"/>
          </a:p>
          <a:p>
            <a:pPr indent="-283210"/>
            <a:r>
              <a:rPr lang="en-US" err="1">
                <a:ea typeface="+mn-lt"/>
                <a:cs typeface="+mn-lt"/>
              </a:rPr>
              <a:t>Folosite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în</a:t>
            </a:r>
            <a:r>
              <a:rPr lang="en-US">
                <a:ea typeface="+mn-lt"/>
                <a:cs typeface="+mn-lt"/>
              </a:rPr>
              <a:t> Mesopotamia (Uruk, Ur, Nippur) din jurul anului 3300 î.Hr.</a:t>
            </a:r>
            <a:endParaRPr lang="en-US"/>
          </a:p>
          <a:p>
            <a:pPr indent="-283210"/>
            <a:r>
              <a:rPr lang="en-US" err="1">
                <a:ea typeface="+mn-lt"/>
                <a:cs typeface="+mn-lt"/>
              </a:rPr>
              <a:t>Fixau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informații</a:t>
            </a:r>
            <a:r>
              <a:rPr lang="en-US">
                <a:ea typeface="+mn-lt"/>
                <a:cs typeface="+mn-lt"/>
              </a:rPr>
              <a:t> </a:t>
            </a:r>
            <a:r>
              <a:rPr lang="en-US" err="1">
                <a:ea typeface="+mn-lt"/>
                <a:cs typeface="+mn-lt"/>
              </a:rPr>
              <a:t>în</a:t>
            </a:r>
            <a:r>
              <a:rPr lang="en-US">
                <a:ea typeface="+mn-lt"/>
                <a:cs typeface="+mn-lt"/>
              </a:rPr>
              <a:t> lut umed prin semne cuneiforme</a:t>
            </a:r>
            <a:endParaRPr lang="en-US"/>
          </a:p>
          <a:p>
            <a:pPr indent="-283210"/>
            <a:r>
              <a:rPr lang="en-US" err="1">
                <a:ea typeface="+mn-lt"/>
                <a:cs typeface="+mn-lt"/>
              </a:rPr>
              <a:t>Funcționau</a:t>
            </a:r>
            <a:r>
              <a:rPr lang="en-US">
                <a:ea typeface="+mn-lt"/>
                <a:cs typeface="+mn-lt"/>
              </a:rPr>
              <a:t> ca </a:t>
            </a:r>
            <a:r>
              <a:rPr lang="en-US" err="1">
                <a:ea typeface="+mn-lt"/>
                <a:cs typeface="+mn-lt"/>
              </a:rPr>
              <a:t>documente</a:t>
            </a:r>
            <a:r>
              <a:rPr lang="en-US">
                <a:ea typeface="+mn-lt"/>
                <a:cs typeface="+mn-lt"/>
              </a:rPr>
              <a:t> economice, juridice și administrative</a:t>
            </a:r>
            <a:endParaRPr lang="en-US"/>
          </a:p>
          <a:p>
            <a:pPr marL="59690" indent="0">
              <a:buNone/>
            </a:pPr>
            <a:endParaRPr lang="en-US" dirty="0"/>
          </a:p>
        </p:txBody>
      </p:sp>
      <p:pic>
        <p:nvPicPr>
          <p:cNvPr id="2" name="Picture 1" descr="A stone with writing on it&#10;&#10;AI-generated content may be incorrect.">
            <a:extLst>
              <a:ext uri="{FF2B5EF4-FFF2-40B4-BE49-F238E27FC236}">
                <a16:creationId xmlns:a16="http://schemas.microsoft.com/office/drawing/2014/main" id="{D9486ACA-8787-2652-3791-EB657F1CE4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2249" y="4368480"/>
            <a:ext cx="4425349" cy="223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338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6B9554-B7CE-8A07-9541-DB4A7325B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3778645-D9C2-D507-BAB4-7C68F39B5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r>
              <a:rPr lang="en-US" b="0" dirty="0">
                <a:ea typeface="+mj-lt"/>
                <a:cs typeface="+mj-lt"/>
              </a:rPr>
              <a:t>De </a:t>
            </a:r>
            <a:r>
              <a:rPr lang="en-US" b="0" dirty="0" err="1">
                <a:ea typeface="+mj-lt"/>
                <a:cs typeface="+mj-lt"/>
              </a:rPr>
              <a:t>ce</a:t>
            </a:r>
            <a:r>
              <a:rPr lang="en-US" b="0" dirty="0">
                <a:ea typeface="+mj-lt"/>
                <a:cs typeface="+mj-lt"/>
              </a:rPr>
              <a:t> au </a:t>
            </a:r>
            <a:r>
              <a:rPr lang="en-US" b="0" dirty="0" err="1">
                <a:ea typeface="+mj-lt"/>
                <a:cs typeface="+mj-lt"/>
              </a:rPr>
              <a:t>fost</a:t>
            </a:r>
            <a:r>
              <a:rPr lang="en-US" b="0" dirty="0">
                <a:ea typeface="+mj-lt"/>
                <a:cs typeface="+mj-lt"/>
              </a:rPr>
              <a:t> create </a:t>
            </a:r>
            <a:r>
              <a:rPr lang="en-US" b="0" dirty="0" err="1">
                <a:ea typeface="+mj-lt"/>
                <a:cs typeface="+mj-lt"/>
              </a:rPr>
              <a:t>tăblițele</a:t>
            </a:r>
            <a:r>
              <a:rPr lang="en-US" b="0" dirty="0">
                <a:ea typeface="+mj-lt"/>
                <a:cs typeface="+mj-lt"/>
              </a:rPr>
              <a:t> de </a:t>
            </a:r>
            <a:r>
              <a:rPr lang="en-US" b="0" dirty="0" err="1">
                <a:ea typeface="+mj-lt"/>
                <a:cs typeface="+mj-lt"/>
              </a:rPr>
              <a:t>lut</a:t>
            </a:r>
            <a:endParaRPr lang="en-US" dirty="0" err="1">
              <a:ea typeface="+mj-lt"/>
              <a:cs typeface="+mj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F9B0D-581F-7914-7901-AA0D83CFBB21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166813" y="2652713"/>
            <a:ext cx="9780587" cy="3436937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83210"/>
            <a:r>
              <a:rPr lang="en-US" dirty="0" err="1">
                <a:ea typeface="+mn-lt"/>
                <a:cs typeface="+mn-lt"/>
              </a:rPr>
              <a:t>Gestionarea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resurselor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și</a:t>
            </a:r>
            <a:r>
              <a:rPr lang="en-US" dirty="0">
                <a:ea typeface="+mn-lt"/>
                <a:cs typeface="+mn-lt"/>
              </a:rPr>
              <a:t> a </a:t>
            </a:r>
            <a:r>
              <a:rPr lang="en-US" dirty="0" err="1">
                <a:ea typeface="+mn-lt"/>
                <a:cs typeface="+mn-lt"/>
              </a:rPr>
              <a:t>producției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agricole</a:t>
            </a:r>
            <a:endParaRPr lang="en-US" dirty="0" err="1"/>
          </a:p>
          <a:p>
            <a:pPr indent="-283210"/>
            <a:r>
              <a:rPr lang="en-US" dirty="0" err="1">
                <a:ea typeface="+mn-lt"/>
                <a:cs typeface="+mn-lt"/>
              </a:rPr>
              <a:t>Evidență</a:t>
            </a:r>
            <a:r>
              <a:rPr lang="en-US" dirty="0">
                <a:ea typeface="+mn-lt"/>
                <a:cs typeface="+mn-lt"/>
              </a:rPr>
              <a:t> a </a:t>
            </a:r>
            <a:r>
              <a:rPr lang="en-US" dirty="0" err="1">
                <a:ea typeface="+mn-lt"/>
                <a:cs typeface="+mn-lt"/>
              </a:rPr>
              <a:t>plăților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livrărilor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taxelor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și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rațiilor</a:t>
            </a:r>
            <a:endParaRPr lang="en-US" dirty="0" err="1"/>
          </a:p>
          <a:p>
            <a:pPr indent="-283210"/>
            <a:r>
              <a:rPr lang="en-US" dirty="0" err="1">
                <a:ea typeface="+mn-lt"/>
                <a:cs typeface="+mn-lt"/>
              </a:rPr>
              <a:t>Contracte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și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acte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juridice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între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persoane</a:t>
            </a:r>
            <a:endParaRPr lang="en-US" dirty="0" err="1"/>
          </a:p>
          <a:p>
            <a:pPr indent="-283210"/>
            <a:r>
              <a:rPr lang="en-US" dirty="0" err="1">
                <a:ea typeface="+mn-lt"/>
                <a:cs typeface="+mn-lt"/>
              </a:rPr>
              <a:t>Necesitate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administrativă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într</a:t>
            </a:r>
            <a:r>
              <a:rPr lang="en-US" dirty="0">
                <a:ea typeface="+mn-lt"/>
                <a:cs typeface="+mn-lt"/>
              </a:rPr>
              <a:t>-o </a:t>
            </a:r>
            <a:r>
              <a:rPr lang="en-US" dirty="0" err="1">
                <a:ea typeface="+mn-lt"/>
                <a:cs typeface="+mn-lt"/>
              </a:rPr>
              <a:t>societate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complexă</a:t>
            </a:r>
            <a:endParaRPr lang="en-US" dirty="0" err="1"/>
          </a:p>
          <a:p>
            <a:pPr marL="59690" indent="0">
              <a:buNone/>
            </a:pPr>
            <a:endParaRPr lang="en-US" dirty="0"/>
          </a:p>
          <a:p>
            <a:pPr marL="59690" indent="0">
              <a:buNone/>
            </a:pPr>
            <a:endParaRPr lang="en-US" dirty="0"/>
          </a:p>
        </p:txBody>
      </p:sp>
      <p:pic>
        <p:nvPicPr>
          <p:cNvPr id="4" name="Picture 3" descr="tablet | British Museum">
            <a:extLst>
              <a:ext uri="{FF2B5EF4-FFF2-40B4-BE49-F238E27FC236}">
                <a16:creationId xmlns:a16="http://schemas.microsoft.com/office/drawing/2014/main" id="{2B26E21D-7DF6-3AAA-EF19-0703B7F0DE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7415" y="2651544"/>
            <a:ext cx="1685925" cy="2705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388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302B2-D5DC-2AF2-67ED-500FA74CA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643D153-9E63-27CE-D09A-00A893D6B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085"/>
            <a:ext cx="9779183" cy="1600835"/>
          </a:xfrm>
        </p:spPr>
        <p:txBody>
          <a:bodyPr/>
          <a:lstStyle/>
          <a:p>
            <a:r>
              <a:rPr lang="en-US" b="0" dirty="0" err="1">
                <a:ea typeface="+mj-lt"/>
                <a:cs typeface="+mj-lt"/>
              </a:rPr>
              <a:t>Studii</a:t>
            </a:r>
            <a:r>
              <a:rPr lang="en-US" b="0" dirty="0">
                <a:ea typeface="+mj-lt"/>
                <a:cs typeface="+mj-lt"/>
              </a:rPr>
              <a:t> de </a:t>
            </a:r>
            <a:r>
              <a:rPr lang="en-US" b="0" dirty="0" err="1">
                <a:ea typeface="+mj-lt"/>
                <a:cs typeface="+mj-lt"/>
              </a:rPr>
              <a:t>caz</a:t>
            </a:r>
            <a:r>
              <a:rPr lang="en-US" b="0" dirty="0">
                <a:ea typeface="+mj-lt"/>
                <a:cs typeface="+mj-lt"/>
              </a:rPr>
              <a:t> </a:t>
            </a:r>
            <a:r>
              <a:rPr lang="en-US" b="0" dirty="0" err="1">
                <a:ea typeface="+mj-lt"/>
                <a:cs typeface="+mj-lt"/>
              </a:rPr>
              <a:t>reale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54CDF-8372-9FCD-487C-DADF451A6D2A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1166813" y="2652713"/>
            <a:ext cx="9780587" cy="3436937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83210"/>
            <a:r>
              <a:rPr lang="en-US" b="1" dirty="0" err="1">
                <a:ea typeface="+mn-lt"/>
                <a:cs typeface="+mn-lt"/>
              </a:rPr>
              <a:t>Tăblița</a:t>
            </a:r>
            <a:r>
              <a:rPr lang="en-US" b="1" dirty="0">
                <a:ea typeface="+mn-lt"/>
                <a:cs typeface="+mn-lt"/>
              </a:rPr>
              <a:t> de </a:t>
            </a:r>
            <a:r>
              <a:rPr lang="en-US" b="1" dirty="0" err="1">
                <a:ea typeface="+mn-lt"/>
                <a:cs typeface="+mn-lt"/>
              </a:rPr>
              <a:t>bere</a:t>
            </a:r>
            <a:r>
              <a:rPr lang="en-US" b="1" dirty="0">
                <a:ea typeface="+mn-lt"/>
                <a:cs typeface="+mn-lt"/>
              </a:rPr>
              <a:t> (</a:t>
            </a:r>
            <a:r>
              <a:rPr lang="en-US" b="1" dirty="0" err="1">
                <a:ea typeface="+mn-lt"/>
                <a:cs typeface="+mn-lt"/>
              </a:rPr>
              <a:t>Uruk</a:t>
            </a:r>
            <a:r>
              <a:rPr lang="en-US" b="1" dirty="0">
                <a:ea typeface="+mn-lt"/>
                <a:cs typeface="+mn-lt"/>
              </a:rPr>
              <a:t>, ~3100 </a:t>
            </a:r>
            <a:r>
              <a:rPr lang="en-US" b="1" dirty="0" err="1">
                <a:ea typeface="+mn-lt"/>
                <a:cs typeface="+mn-lt"/>
              </a:rPr>
              <a:t>î.Hr</a:t>
            </a:r>
            <a:r>
              <a:rPr lang="en-US" b="1" dirty="0">
                <a:ea typeface="+mn-lt"/>
                <a:cs typeface="+mn-lt"/>
              </a:rPr>
              <a:t>.)</a:t>
            </a:r>
            <a:r>
              <a:rPr lang="en-US" dirty="0">
                <a:ea typeface="+mn-lt"/>
                <a:cs typeface="+mn-lt"/>
              </a:rPr>
              <a:t> – </a:t>
            </a:r>
            <a:r>
              <a:rPr lang="en-US" dirty="0" err="1">
                <a:ea typeface="+mn-lt"/>
                <a:cs typeface="+mn-lt"/>
              </a:rPr>
              <a:t>evidențe</a:t>
            </a:r>
            <a:r>
              <a:rPr lang="en-US" dirty="0">
                <a:ea typeface="+mn-lt"/>
                <a:cs typeface="+mn-lt"/>
              </a:rPr>
              <a:t> de </a:t>
            </a:r>
            <a:r>
              <a:rPr lang="en-US" dirty="0" err="1">
                <a:ea typeface="+mn-lt"/>
                <a:cs typeface="+mn-lt"/>
              </a:rPr>
              <a:t>rații</a:t>
            </a:r>
            <a:r>
              <a:rPr lang="en-US" dirty="0">
                <a:ea typeface="+mn-lt"/>
                <a:cs typeface="+mn-lt"/>
              </a:rPr>
              <a:t> de </a:t>
            </a:r>
            <a:r>
              <a:rPr lang="en-US" dirty="0" err="1">
                <a:ea typeface="+mn-lt"/>
                <a:cs typeface="+mn-lt"/>
              </a:rPr>
              <a:t>bere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pentru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muncitori</a:t>
            </a:r>
          </a:p>
          <a:p>
            <a:pPr indent="-283210"/>
            <a:r>
              <a:rPr lang="en-US" b="1" dirty="0" err="1">
                <a:ea typeface="+mn-lt"/>
                <a:cs typeface="+mn-lt"/>
              </a:rPr>
              <a:t>Tăblița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administrativă</a:t>
            </a:r>
            <a:r>
              <a:rPr lang="en-US" b="1" dirty="0">
                <a:ea typeface="+mn-lt"/>
                <a:cs typeface="+mn-lt"/>
              </a:rPr>
              <a:t> cu </a:t>
            </a:r>
            <a:r>
              <a:rPr lang="en-US" b="1" dirty="0" err="1">
                <a:ea typeface="+mn-lt"/>
                <a:cs typeface="+mn-lt"/>
              </a:rPr>
              <a:t>orz</a:t>
            </a:r>
            <a:r>
              <a:rPr lang="en-US" b="1" dirty="0">
                <a:ea typeface="+mn-lt"/>
                <a:cs typeface="+mn-lt"/>
              </a:rPr>
              <a:t> (</a:t>
            </a:r>
            <a:r>
              <a:rPr lang="en-US" b="1" dirty="0" err="1">
                <a:ea typeface="+mn-lt"/>
                <a:cs typeface="+mn-lt"/>
              </a:rPr>
              <a:t>Jemdet</a:t>
            </a:r>
            <a:r>
              <a:rPr lang="en-US" b="1" dirty="0">
                <a:ea typeface="+mn-lt"/>
                <a:cs typeface="+mn-lt"/>
              </a:rPr>
              <a:t> Nasr)</a:t>
            </a:r>
            <a:r>
              <a:rPr lang="en-US" dirty="0">
                <a:ea typeface="+mn-lt"/>
                <a:cs typeface="+mn-lt"/>
              </a:rPr>
              <a:t> – </a:t>
            </a:r>
            <a:r>
              <a:rPr lang="en-US" dirty="0" err="1">
                <a:ea typeface="+mn-lt"/>
                <a:cs typeface="+mn-lt"/>
              </a:rPr>
              <a:t>gestionarea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stocurilor</a:t>
            </a:r>
            <a:r>
              <a:rPr lang="en-US" dirty="0">
                <a:ea typeface="+mn-lt"/>
                <a:cs typeface="+mn-lt"/>
              </a:rPr>
              <a:t> de cereale</a:t>
            </a:r>
            <a:endParaRPr lang="en-US" dirty="0"/>
          </a:p>
          <a:p>
            <a:pPr indent="-283210"/>
            <a:r>
              <a:rPr lang="en-US" dirty="0" err="1">
                <a:ea typeface="+mn-lt"/>
                <a:cs typeface="+mn-lt"/>
              </a:rPr>
              <a:t>Sigiliile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cilindrice</a:t>
            </a:r>
            <a:r>
              <a:rPr lang="en-US" dirty="0">
                <a:ea typeface="+mn-lt"/>
                <a:cs typeface="+mn-lt"/>
              </a:rPr>
              <a:t> – </a:t>
            </a:r>
            <a:r>
              <a:rPr lang="en-US" dirty="0" err="1">
                <a:ea typeface="+mn-lt"/>
                <a:cs typeface="+mn-lt"/>
              </a:rPr>
              <a:t>identitate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autoritate</a:t>
            </a:r>
            <a:r>
              <a:rPr lang="en-US" dirty="0">
                <a:ea typeface="+mn-lt"/>
                <a:cs typeface="+mn-lt"/>
              </a:rPr>
              <a:t>, </a:t>
            </a:r>
            <a:r>
              <a:rPr lang="en-US" dirty="0" err="1">
                <a:ea typeface="+mn-lt"/>
                <a:cs typeface="+mn-lt"/>
              </a:rPr>
              <a:t>autentificare</a:t>
            </a:r>
            <a:endParaRPr lang="en-US" dirty="0" err="1"/>
          </a:p>
          <a:p>
            <a:pPr marL="59690" indent="0">
              <a:buNone/>
            </a:pPr>
            <a:endParaRPr lang="en-US" dirty="0"/>
          </a:p>
          <a:p>
            <a:pPr marL="59690" indent="0">
              <a:buNone/>
            </a:pPr>
            <a:endParaRPr lang="en-US" dirty="0"/>
          </a:p>
          <a:p>
            <a:pPr marL="59690" indent="0">
              <a:buNone/>
            </a:pPr>
            <a:endParaRPr lang="en-US" dirty="0"/>
          </a:p>
        </p:txBody>
      </p:sp>
      <p:pic>
        <p:nvPicPr>
          <p:cNvPr id="4" name="Picture 3" descr="tablet | British Museum">
            <a:extLst>
              <a:ext uri="{FF2B5EF4-FFF2-40B4-BE49-F238E27FC236}">
                <a16:creationId xmlns:a16="http://schemas.microsoft.com/office/drawing/2014/main" id="{F0B30DD5-6A06-311F-5DD5-893CA293AE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49943" y="3427921"/>
            <a:ext cx="1685925" cy="2705100"/>
          </a:xfrm>
          <a:prstGeom prst="rect">
            <a:avLst/>
          </a:prstGeom>
        </p:spPr>
      </p:pic>
      <p:pic>
        <p:nvPicPr>
          <p:cNvPr id="2" name="Picture 1" descr="Cuneiform tablet: administrative account with entries concerning malt and barley groats, Clay, Sumerian ">
            <a:extLst>
              <a:ext uri="{FF2B5EF4-FFF2-40B4-BE49-F238E27FC236}">
                <a16:creationId xmlns:a16="http://schemas.microsoft.com/office/drawing/2014/main" id="{5F2C80FC-1CBE-2A73-D757-0129957DE9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5226" y="-1129700"/>
            <a:ext cx="2778604" cy="3452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444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1C753FD-96EC-101A-B8A4-5F69A189B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252549"/>
            <a:ext cx="6220278" cy="3262811"/>
          </a:xfrm>
        </p:spPr>
        <p:txBody>
          <a:bodyPr/>
          <a:lstStyle/>
          <a:p>
            <a:r>
              <a:rPr lang="en-US" dirty="0" err="1"/>
              <a:t>Multumesc</a:t>
            </a:r>
          </a:p>
        </p:txBody>
      </p:sp>
    </p:spTree>
    <p:extLst>
      <p:ext uri="{BB962C8B-B14F-4D97-AF65-F5344CB8AC3E}">
        <p14:creationId xmlns:p14="http://schemas.microsoft.com/office/powerpoint/2010/main" val="160967352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731D3D4E-040D-4F59-9215-B1F04B81B9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A7188B1-CB43-4216-A332-EE7733BC22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CE52C7A-8834-4F18-859F-7167A187E13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423</Words>
  <Application>Microsoft Office PowerPoint</Application>
  <PresentationFormat>Widescreen</PresentationFormat>
  <Paragraphs>123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Custom</vt:lpstr>
      <vt:lpstr>Tăblițele de lut în Mesopotamia</vt:lpstr>
      <vt:lpstr>Agenda</vt:lpstr>
      <vt:lpstr>Tăblițele de lut în Mesopotamia</vt:lpstr>
      <vt:lpstr>De ce au fost create tăblițele de lut</vt:lpstr>
      <vt:lpstr>Studii de caz reale</vt:lpstr>
      <vt:lpstr>Multumesc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45</cp:revision>
  <dcterms:created xsi:type="dcterms:W3CDTF">2025-10-12T16:58:06Z</dcterms:created>
  <dcterms:modified xsi:type="dcterms:W3CDTF">2025-10-12T17:37:12Z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